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0" r:id="rId6"/>
    <p:sldId id="263" r:id="rId7"/>
    <p:sldId id="273" r:id="rId8"/>
    <p:sldId id="272" r:id="rId9"/>
    <p:sldId id="269" r:id="rId10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42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7" autoAdjust="0"/>
  </p:normalViewPr>
  <p:slideViewPr>
    <p:cSldViewPr snapToGrid="0">
      <p:cViewPr varScale="1">
        <p:scale>
          <a:sx n="163" d="100"/>
          <a:sy n="163" d="100"/>
        </p:scale>
        <p:origin x="-108" y="-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3/3/2017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0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fi-FI" noProof="0"/>
              <a:t>Muokkaa alaotsikon perustyyliä napsautt.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noProof="0"/>
              <a:t>Muokkaa perustyyl. napsautt.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46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/>
              <a:t>Muokkaa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 userDrawn="1"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17" b="24421"/>
          <a:stretch/>
        </p:blipFill>
        <p:spPr bwMode="auto">
          <a:xfrm>
            <a:off x="1" y="667978"/>
            <a:ext cx="9144000" cy="41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/>
              <a:t>Muokkaa perustyyl. napsautt.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75600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>
                <a:solidFill>
                  <a:schemeClr val="bg2"/>
                </a:solidFill>
              </a:rPr>
              <a:t>ESA | 01/01/2016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  <p:sldLayoutId id="2147483950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ESA SSA Roadmap for the L5 Mission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58206"/>
            <a:ext cx="2597955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Juha-Pekka Luntama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Nicolas Bobrinsky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Stefan Kraft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755044"/>
            <a:ext cx="7721216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L5 in Tandem with L1: Future Space-Weather Missions Workshop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6-9 March 2017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ESA SSA Programme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799" y="727200"/>
            <a:ext cx="5383939" cy="3823200"/>
          </a:xfrm>
        </p:spPr>
        <p:txBody>
          <a:bodyPr/>
          <a:lstStyle/>
          <a:p>
            <a:pPr indent="0"/>
            <a:r>
              <a:rPr lang="en-US" sz="1400" b="1" dirty="0"/>
              <a:t>Objective: </a:t>
            </a:r>
          </a:p>
          <a:p>
            <a:pPr marL="357188">
              <a:buFont typeface="Arial" panose="020B0604020202020204" pitchFamily="34" charset="0"/>
              <a:buChar char="•"/>
            </a:pPr>
            <a:r>
              <a:rPr lang="en-US" sz="1400" dirty="0"/>
              <a:t>Protection of space and ground assets against adverse effects from space</a:t>
            </a:r>
          </a:p>
          <a:p>
            <a:pPr indent="0"/>
            <a:r>
              <a:rPr lang="en-US" sz="1400" b="1" dirty="0"/>
              <a:t>SSA </a:t>
            </a:r>
            <a:r>
              <a:rPr lang="en-US" sz="1400" b="1" dirty="0" err="1"/>
              <a:t>Programme</a:t>
            </a:r>
            <a:r>
              <a:rPr lang="en-US" sz="1400" b="1" dirty="0"/>
              <a:t> initiated in April 2008 SSA </a:t>
            </a:r>
            <a:r>
              <a:rPr lang="en-US" sz="1400" b="1" dirty="0" err="1"/>
              <a:t>Programme</a:t>
            </a:r>
            <a:r>
              <a:rPr lang="en-US" sz="1400" b="1" dirty="0"/>
              <a:t> executed in Periods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Period 1 decided at MC in November 2008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Period 2 decided at MC12 in November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Period 3 decided in MC16 in December 2016</a:t>
            </a:r>
          </a:p>
          <a:p>
            <a:pPr indent="0"/>
            <a:r>
              <a:rPr lang="en-US" sz="1400" b="1" dirty="0"/>
              <a:t>SSA SWE Lagrange Mission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 Participating States in the LGR mission segment in SSA Period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Lagrange mission Phase A/B studies and instrument pre-developments funded</a:t>
            </a:r>
            <a:endParaRPr lang="en-GB" sz="1400" dirty="0"/>
          </a:p>
        </p:txBody>
      </p:sp>
      <p:pic>
        <p:nvPicPr>
          <p:cNvPr id="1028" name="Picture 4" descr="http://intranet.sso.esa.int/images/ESA_Council_meeting_at_Ministerial_Level_Lucerne_on_1_December_2016_node_full_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85" y="1574192"/>
            <a:ext cx="3499582" cy="233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4" y="158107"/>
            <a:ext cx="7614777" cy="430887"/>
          </a:xfrm>
        </p:spPr>
        <p:txBody>
          <a:bodyPr/>
          <a:lstStyle/>
          <a:p>
            <a:r>
              <a:rPr lang="en-US" dirty="0"/>
              <a:t>Enhanced SWE observation system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66" y="822228"/>
            <a:ext cx="6418499" cy="372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fi-FI" sz="2000" dirty="0"/>
              <a:t>SSA SWE Lagrange </a:t>
            </a:r>
            <a:r>
              <a:rPr lang="fi-FI" sz="2000" dirty="0" smtClean="0"/>
              <a:t>Mission Roadmap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0"/>
          <a:stretch/>
        </p:blipFill>
        <p:spPr bwMode="auto">
          <a:xfrm>
            <a:off x="0" y="660918"/>
            <a:ext cx="9143999" cy="411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1898734" y="4277840"/>
            <a:ext cx="3000812" cy="359215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Period 3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4899546" y="4269275"/>
            <a:ext cx="2830868" cy="359215"/>
          </a:xfrm>
          <a:prstGeom prst="left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Period 4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53246" y="4269274"/>
            <a:ext cx="1630549" cy="36778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Period 2</a:t>
            </a:r>
          </a:p>
        </p:txBody>
      </p:sp>
      <p:sp>
        <p:nvSpPr>
          <p:cNvPr id="8" name="Left Arrow 7"/>
          <p:cNvSpPr/>
          <p:nvPr/>
        </p:nvSpPr>
        <p:spPr>
          <a:xfrm>
            <a:off x="7730414" y="4243078"/>
            <a:ext cx="1136746" cy="389995"/>
          </a:xfrm>
          <a:prstGeom prst="lef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bg2"/>
                </a:solidFill>
              </a:rPr>
              <a:t>Period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2135" y="2101300"/>
            <a:ext cx="1334637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L1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6163" y="2225798"/>
            <a:ext cx="2225735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A/B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7675" y="2222050"/>
            <a:ext cx="2383873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C/D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1548" y="2222601"/>
            <a:ext cx="726091" cy="41549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LEOP / Transfer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7665" y="1417260"/>
            <a:ext cx="1428466" cy="302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Launch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912894" y="1600340"/>
            <a:ext cx="0" cy="642206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1577869" y="2700267"/>
            <a:ext cx="3184030" cy="908013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pre-developments to TRL 6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48892" y="1720969"/>
            <a:ext cx="438645" cy="289424"/>
          </a:xfrm>
          <a:prstGeom prst="roundRect">
            <a:avLst/>
          </a:prstGeom>
          <a:solidFill>
            <a:srgbClr val="75C3F3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25151" y="1720969"/>
            <a:ext cx="452651" cy="289424"/>
          </a:xfrm>
          <a:prstGeom prst="roundRect">
            <a:avLst/>
          </a:prstGeom>
          <a:solidFill>
            <a:srgbClr val="75C3F3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MDR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46246" y="1720969"/>
            <a:ext cx="482394" cy="289424"/>
          </a:xfrm>
          <a:prstGeom prst="roundRect">
            <a:avLst/>
          </a:prstGeom>
          <a:solidFill>
            <a:srgbClr val="75C3F3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SRR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389230" y="1720969"/>
            <a:ext cx="482394" cy="289424"/>
          </a:xfrm>
          <a:prstGeom prst="roundRect">
            <a:avLst/>
          </a:prstGeom>
          <a:solidFill>
            <a:srgbClr val="75C3F3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PDR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57395" y="1720969"/>
            <a:ext cx="482394" cy="289424"/>
          </a:xfrm>
          <a:prstGeom prst="roundRect">
            <a:avLst/>
          </a:prstGeom>
          <a:solidFill>
            <a:srgbClr val="75C3F3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CDR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416768" y="1720969"/>
            <a:ext cx="482394" cy="289424"/>
          </a:xfrm>
          <a:prstGeom prst="roundRect">
            <a:avLst/>
          </a:prstGeom>
          <a:solidFill>
            <a:srgbClr val="75C3F3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1037" y="2463620"/>
            <a:ext cx="1335735" cy="25391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0 L5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58760" y="1286083"/>
            <a:ext cx="1428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Mission </a:t>
            </a:r>
            <a:r>
              <a:rPr lang="en-GB" sz="800" dirty="0" smtClean="0"/>
              <a:t>target consolidation</a:t>
            </a:r>
            <a:endParaRPr lang="en-GB" sz="8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928307" y="1577062"/>
            <a:ext cx="6680" cy="657694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899546" y="2678215"/>
            <a:ext cx="1856662" cy="28554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Instrument procurement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079464" y="3000029"/>
            <a:ext cx="1856662" cy="28554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Satellite procurement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86147" y="3309086"/>
            <a:ext cx="1903863" cy="285549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Ground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Segm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. procurement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8638547" y="2020856"/>
            <a:ext cx="287086" cy="825371"/>
          </a:xfrm>
          <a:prstGeom prst="rightArrow">
            <a:avLst>
              <a:gd name="adj1" fmla="val 50000"/>
              <a:gd name="adj2" fmla="val 4752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940557" y="1728657"/>
            <a:ext cx="452651" cy="289424"/>
          </a:xfrm>
          <a:prstGeom prst="roundRect">
            <a:avLst/>
          </a:prstGeom>
          <a:solidFill>
            <a:srgbClr val="75C3F3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PRR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6685" y="2225614"/>
            <a:ext cx="621451" cy="415498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55355" y="1425347"/>
            <a:ext cx="14284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ITT preparation</a:t>
            </a:r>
            <a:endParaRPr lang="en-GB" sz="800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55382" y="1687751"/>
            <a:ext cx="0" cy="5342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899546" y="2225614"/>
            <a:ext cx="621451" cy="415498"/>
          </a:xfrm>
          <a:prstGeom prst="rect">
            <a:avLst/>
          </a:prstGeom>
          <a:pattFill prst="pct25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56167" y="1425347"/>
            <a:ext cx="14284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ITT preparation</a:t>
            </a:r>
            <a:endParaRPr lang="en-GB" sz="8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256194" y="1687750"/>
            <a:ext cx="0" cy="5342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298787" y="1443953"/>
            <a:ext cx="705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Operation</a:t>
            </a:r>
            <a:endParaRPr lang="en-GB" sz="8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8696148" y="1706356"/>
            <a:ext cx="0" cy="534299"/>
          </a:xfrm>
          <a:prstGeom prst="straightConnector1">
            <a:avLst/>
          </a:prstGeom>
          <a:ln w="127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45660" y="3972781"/>
            <a:ext cx="8679973" cy="301229"/>
            <a:chOff x="423085" y="5732070"/>
            <a:chExt cx="8679973" cy="301229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423085" y="5732070"/>
              <a:ext cx="8550317" cy="0"/>
            </a:xfrm>
            <a:prstGeom prst="straightConnector1">
              <a:avLst/>
            </a:prstGeom>
            <a:ln w="2540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814316" y="5738892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2016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832780" y="5738891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2017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04045" y="5738892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2018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32746" y="5738890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2019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17659" y="5747988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2020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13862" y="5747988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2021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23713" y="5756300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2022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2274" y="5756300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2023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469574" y="5738109"/>
              <a:ext cx="6334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2024</a:t>
              </a:r>
            </a:p>
          </p:txBody>
        </p:sp>
      </p:grpSp>
      <p:sp>
        <p:nvSpPr>
          <p:cNvPr id="5" name="Rounded Rectangular Callout 4"/>
          <p:cNvSpPr/>
          <p:nvPr/>
        </p:nvSpPr>
        <p:spPr>
          <a:xfrm>
            <a:off x="1293290" y="832981"/>
            <a:ext cx="1876594" cy="920728"/>
          </a:xfrm>
          <a:prstGeom prst="wedgeRoundRectCallout">
            <a:avLst>
              <a:gd name="adj1" fmla="val -21834"/>
              <a:gd name="adj2" fmla="val 10285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Consolidation of </a:t>
            </a:r>
            <a:r>
              <a:rPr lang="en-GB" sz="1400" dirty="0" smtClean="0"/>
              <a:t>MRD/SRD </a:t>
            </a:r>
            <a:r>
              <a:rPr lang="en-GB" sz="1400" dirty="0"/>
              <a:t>for Phase </a:t>
            </a:r>
            <a:r>
              <a:rPr lang="en-GB" sz="1400" dirty="0" smtClean="0"/>
              <a:t>A/B1</a:t>
            </a:r>
            <a:endParaRPr lang="en-GB" sz="1400" dirty="0"/>
          </a:p>
        </p:txBody>
      </p:sp>
      <p:sp>
        <p:nvSpPr>
          <p:cNvPr id="57" name="Rounded Rectangular Callout 56"/>
          <p:cNvSpPr/>
          <p:nvPr/>
        </p:nvSpPr>
        <p:spPr>
          <a:xfrm>
            <a:off x="2528136" y="2894939"/>
            <a:ext cx="2630625" cy="1078781"/>
          </a:xfrm>
          <a:prstGeom prst="wedgeRoundRectCallout">
            <a:avLst>
              <a:gd name="adj1" fmla="val -23598"/>
              <a:gd name="adj2" fmla="val -78769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Two parallel Phase A/B1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Single study to complete Phase A/B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48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  <p:bldP spid="15" grpId="0" animBg="1"/>
      <p:bldP spid="16" grpId="0" animBg="1"/>
      <p:bldP spid="18" grpId="0" animBg="1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40" grpId="0" animBg="1"/>
      <p:bldP spid="41" grpId="0"/>
      <p:bldP spid="54" grpId="0"/>
      <p:bldP spid="5" grpId="0" animBg="1"/>
      <p:bldP spid="5" grpId="1" animBg="1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SSA Program has a mandate and funding to continue L1/L5 mission development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Mission target consolidation needed in 2018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The objective is to complete Phase A/B studies by end 2019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Phase C/D proposal to be submitted to ESA MC19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Launch foreseen in 2023</a:t>
            </a:r>
          </a:p>
          <a:p>
            <a:pPr defTabSz="358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One year transfer phase to L5</a:t>
            </a:r>
            <a:br>
              <a:rPr lang="en-GB" sz="1800" dirty="0"/>
            </a:br>
            <a:r>
              <a:rPr lang="en-GB" sz="1800" dirty="0"/>
              <a:t>	=&gt; Mission in operation in 2024</a:t>
            </a:r>
          </a:p>
        </p:txBody>
      </p:sp>
    </p:spTree>
    <p:extLst>
      <p:ext uri="{BB962C8B-B14F-4D97-AF65-F5344CB8AC3E}">
        <p14:creationId xmlns:p14="http://schemas.microsoft.com/office/powerpoint/2010/main" val="20718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_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 b="22811"/>
          <a:stretch/>
        </p:blipFill>
        <p:spPr bwMode="auto">
          <a:xfrm>
            <a:off x="0" y="0"/>
            <a:ext cx="9144000" cy="477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4275" y="1679916"/>
            <a:ext cx="6448425" cy="145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000" tIns="36000" rIns="90000" bIns="36000"/>
          <a:lstStyle/>
          <a:p>
            <a:pPr algn="ctr">
              <a:spcBef>
                <a:spcPct val="25000"/>
              </a:spcBef>
              <a:buFont typeface="NotesEsa" pitchFamily="2" charset="0"/>
              <a:buNone/>
            </a:pPr>
            <a:r>
              <a:rPr lang="fi-FI" sz="24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THANK YOU</a:t>
            </a:r>
          </a:p>
          <a:p>
            <a:pPr>
              <a:spcBef>
                <a:spcPct val="25000"/>
              </a:spcBef>
              <a:buFont typeface="NotesEsa" pitchFamily="2" charset="0"/>
              <a:buNone/>
            </a:pPr>
            <a:endParaRPr lang="fi-FI" sz="1600" dirty="0">
              <a:solidFill>
                <a:schemeClr val="bg1">
                  <a:lumMod val="95000"/>
                </a:schemeClr>
              </a:solidFill>
              <a:latin typeface="Verdana" pitchFamily="34" charset="0"/>
            </a:endParaRPr>
          </a:p>
          <a:p>
            <a:pPr algn="ctr">
              <a:spcBef>
                <a:spcPct val="25000"/>
              </a:spcBef>
            </a:pPr>
            <a:r>
              <a:rPr lang="it-IT" sz="16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swe.ssa.esa.int</a:t>
            </a:r>
          </a:p>
          <a:p>
            <a:pPr algn="ctr">
              <a:spcBef>
                <a:spcPct val="25000"/>
              </a:spcBef>
            </a:pPr>
            <a:r>
              <a:rPr lang="en-GB" sz="1600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</a:rPr>
              <a:t>www.esa.int</a:t>
            </a:r>
          </a:p>
        </p:txBody>
      </p:sp>
      <p:pic>
        <p:nvPicPr>
          <p:cNvPr id="5" name="Picture 19" descr="Logo_Signature_Cover_PP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t="7115" r="6628" b="45123"/>
          <a:stretch/>
        </p:blipFill>
        <p:spPr bwMode="auto">
          <a:xfrm>
            <a:off x="2934611" y="-7542"/>
            <a:ext cx="6198782" cy="32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8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2760952-b3bb-408f-ace6-eb1e07642b8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243</Words>
  <Application>Microsoft Office PowerPoint</Application>
  <PresentationFormat>On-screen Show (16:9)</PresentationFormat>
  <Paragraphs>67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Esa presentation</vt:lpstr>
      <vt:lpstr>PowerPoint Presentation</vt:lpstr>
      <vt:lpstr>ESA SSA Programme</vt:lpstr>
      <vt:lpstr>Enhanced SWE observation system</vt:lpstr>
      <vt:lpstr>SSA SWE Lagrange Mission Roadmap</vt:lpstr>
      <vt:lpstr>Summary</vt:lpstr>
      <vt:lpstr>PowerPoint Presentation</vt:lpstr>
    </vt:vector>
  </TitlesOfParts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>TITLE OF PRESENTATION</dc:subject>
  <dc:creator>Jussi</dc:creator>
  <cp:lastModifiedBy>Juha-Pekka Luntama</cp:lastModifiedBy>
  <cp:revision>64</cp:revision>
  <cp:lastPrinted>2008-08-26T16:26:23Z</cp:lastPrinted>
  <dcterms:created xsi:type="dcterms:W3CDTF">2017-01-15T18:04:14Z</dcterms:created>
  <dcterms:modified xsi:type="dcterms:W3CDTF">2017-03-03T15:30:39Z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